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442" r:id="rId3"/>
    <p:sldId id="345" r:id="rId4"/>
    <p:sldId id="344" r:id="rId5"/>
    <p:sldId id="346" r:id="rId6"/>
    <p:sldId id="347" r:id="rId7"/>
    <p:sldId id="348" r:id="rId8"/>
    <p:sldId id="349" r:id="rId9"/>
    <p:sldId id="351" r:id="rId10"/>
    <p:sldId id="352" r:id="rId11"/>
    <p:sldId id="424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21"/>
    <p:restoredTop sz="95872"/>
  </p:normalViewPr>
  <p:slideViewPr>
    <p:cSldViewPr snapToGrid="0" snapToObjects="1">
      <p:cViewPr varScale="1">
        <p:scale>
          <a:sx n="109" d="100"/>
          <a:sy n="109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21C0F-2229-C94E-AD1A-267299D75521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FCCB1-F706-B641-B115-BF877836FF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8129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74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439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41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537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22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99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8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964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8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086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59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119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219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4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94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7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30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01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54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5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09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46DE6-3336-457D-A091-FA20AC1C53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8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4031D9-C5AF-A249-971A-40A2B4121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4402A8-BD0B-E04B-84A6-3281122E4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DE868D-CCC0-8E42-8B7D-70BF8475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8EA038-E245-6943-BD26-AE50A9B7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45A425-8AF0-3041-A420-441B4196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60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9BC2C6-C20E-2B4B-8637-729AAEF2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955249-27F0-9544-B603-C2466D648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19CD48-812C-214D-9A12-62F69A57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45A9D3-CA06-2A48-9F44-A3DAA5C1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F0C2BE-C0C7-A540-8D16-1EE26E36B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29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A107D0-F57F-A741-8E59-6A8B3DF50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A279581-6283-5F40-9431-012F48723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1C6E6A-B22C-2148-9F4D-01DE2FEE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792A31-B04B-6C42-AE0A-AA739C25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97FE4E-5795-4C40-9DFD-AEF4C499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74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5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43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38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86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63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49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53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7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9D50A-A254-6B4F-A750-CF4A6273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333206-4D0F-D34A-9DF6-ECEBF5C52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E25714-1879-364C-8EE9-9EAA5D9A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324698-6129-294F-90FE-E141851F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4ACC92-F546-A246-9B3D-79B56FF5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826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254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69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6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DE4A57-B137-9747-82B0-1D3A47B1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A390FC-5790-1048-9F5B-E2A78A62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6CEB8-C9A6-F842-864C-5DE3814C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74E94A-CC9B-FB4B-AFC1-BF697954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108E3F-413F-294D-9531-A7A245CF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0052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2CD39-B3A4-3043-B323-74B4C92D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7879CC-65EA-394C-A4C7-7C8562CC2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93F077-A074-9047-B953-D0F49F6AD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0C2D56-F8EA-AB4A-825A-C0E876B0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2762A9-409D-1645-9E74-1EF5BF1B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1B582-25CA-0040-A136-0DD9B67F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12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7E9C9-D0FD-5944-997A-80B6E6F8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3AAB7E-A744-174F-A033-C25984FF5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0E68671-328F-E547-8EB0-D4B4B1195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1E3850-0C7B-0C4B-9BD7-55A3E2033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F890C9E-7ED5-8B42-848A-080C394DB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6731549-7F38-1346-9B28-E0439AA9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0F7C30-1F69-3E42-B47E-A3DC3866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09573F3-F15F-964F-8F59-2C063A36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92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52AEE6-EEBB-9D4D-B37B-93463AEA8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0771BC-AE82-704A-A89F-184C6B3D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92FF4B-3AEC-B046-8AE1-6C22C208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1901FB-A8B9-4E49-A75E-426DC235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737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097F9D1-B5EF-4A49-A4DA-5221E698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2B69C20-0D1E-834E-8ADF-80294D134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51CCD2-C0AC-3E49-AECB-1021B972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42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05EBEE-178D-BD40-BFB2-17160F6F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CA2E29-8F8D-A84D-B0BF-FC24E08E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0C788E-2157-7245-B5EC-6AB6CADB7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37EDB-FB1D-2E45-9DA6-72E6502D4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196936-0593-D942-9FD4-9D295B59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3ABEE99-709E-CD42-9AAE-08DC3107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05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A7326-A8B6-DF44-8ACA-CB07EB7A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047534E-38E0-9243-BAE1-FF65E64C6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D4FCCB-3DE6-1440-9A28-F79ACF67F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898FD1-E60C-5F4D-92BD-560981D3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49EDB6-E26C-904B-A0FD-A2FB5E61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DF51C6-3ED0-0042-B5AA-FB9F4400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25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AE6576-5B43-764D-A83A-1277AF19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80CAC1-C38C-804B-93AA-D195EB06D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6C2913-34C9-014D-8119-2AEAC3E03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BC505-BF21-A545-AF44-D697E189B265}" type="datetimeFigureOut">
              <a:rPr lang="it-IT" smtClean="0"/>
              <a:t>19/05/21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159675-A822-564B-9A53-E435E31FD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021D4E-3FF1-D447-A455-0BDAE7343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E72AE-DE38-F543-871B-68E1C23A22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54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0A9C1-49B5-4C58-89F7-E844D41EA5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rcRect t="430" b="43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45500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Data analysis with </a:t>
            </a:r>
            <a:r>
              <a:rPr lang="en-US" dirty="0">
                <a:solidFill>
                  <a:srgbClr val="92D050"/>
                </a:solidFill>
              </a:rPr>
              <a:t>R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it-IT" sz="2200" dirty="0">
                <a:solidFill>
                  <a:srgbClr val="92D050"/>
                </a:solidFill>
              </a:rPr>
              <a:t>Bruno</a:t>
            </a:r>
            <a:r>
              <a:rPr lang="it-IT" sz="2200" dirty="0">
                <a:solidFill>
                  <a:srgbClr val="FFFFFF"/>
                </a:solidFill>
              </a:rPr>
              <a:t> </a:t>
            </a:r>
            <a:r>
              <a:rPr lang="it-IT" sz="2200" dirty="0">
                <a:solidFill>
                  <a:srgbClr val="92D050"/>
                </a:solidFill>
              </a:rPr>
              <a:t>Bellisario</a:t>
            </a:r>
            <a:r>
              <a:rPr lang="it-IT" sz="2200" dirty="0">
                <a:solidFill>
                  <a:srgbClr val="FFFFFF"/>
                </a:solidFill>
              </a:rPr>
              <a:t>, Phd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FA9A8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9BC50C28-3CC7-E240-9A95-39C7CB3109B7}"/>
              </a:ext>
            </a:extLst>
          </p:cNvPr>
          <p:cNvSpPr txBox="1">
            <a:spLocks/>
          </p:cNvSpPr>
          <p:nvPr/>
        </p:nvSpPr>
        <p:spPr>
          <a:xfrm>
            <a:off x="4293567" y="4765827"/>
            <a:ext cx="7501651" cy="541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all" spc="20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session </a:t>
            </a:r>
            <a:r>
              <a:rPr kumimoji="0" lang="en-GB" sz="2200" b="0" i="0" u="none" strike="noStrike" kern="1200" cap="all" spc="2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4 </a:t>
            </a:r>
            <a:r>
              <a:rPr kumimoji="0" lang="en-GB" sz="2200" b="0" i="0" u="none" strike="noStrike" kern="1200" cap="all" spc="20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w Cen MT Condensed" panose="020B0606020104020203"/>
                <a:ea typeface="+mj-ea"/>
                <a:cs typeface="+mj-cs"/>
              </a:rPr>
              <a:t>Statistical inference#2</a:t>
            </a:r>
            <a:endParaRPr kumimoji="0" lang="en-GB" sz="5000" b="0" i="0" u="none" strike="noStrike" kern="1200" cap="all" spc="20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 Condensed" panose="020B06060201040202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87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Linear regression specifies one variable as the independent variable and another as the dependent variable.  The resultant model relates the variables with a linear relationship. </a:t>
            </a:r>
          </a:p>
          <a:p>
            <a:pPr marL="0" indent="0">
              <a:buNone/>
            </a:pPr>
            <a:r>
              <a:rPr lang="en-GB" sz="2400" dirty="0"/>
              <a:t>The tests associated with linear regression are parametric and assume normality, homoscedasticity, and independence of residuals, as well as a linear relationship between the two variables.</a:t>
            </a:r>
          </a:p>
        </p:txBody>
      </p:sp>
    </p:spTree>
    <p:extLst>
      <p:ext uri="{BB962C8B-B14F-4D97-AF65-F5344CB8AC3E}">
        <p14:creationId xmlns:p14="http://schemas.microsoft.com/office/powerpoint/2010/main" val="3592245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There are different methods to perform correlation analysis: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2D050"/>
                </a:solidFill>
              </a:rPr>
              <a:t>Pearson correlation</a:t>
            </a:r>
            <a:r>
              <a:rPr lang="en-GB" sz="2400" dirty="0"/>
              <a:t> (r), which measures a linear dependence between two variables (x and y). It’s also known as a parametric correlation test because it depends to the distribution of the data. It can be used only when x and y are from normal distribution.</a:t>
            </a:r>
          </a:p>
          <a:p>
            <a:pPr marL="0" indent="0">
              <a:buNone/>
            </a:pPr>
            <a:r>
              <a:rPr lang="en-GB" sz="2400" dirty="0"/>
              <a:t>The plot of y = f(x) is named the linear regression curve.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2D050"/>
                </a:solidFill>
              </a:rPr>
              <a:t>Kendall tau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92D050"/>
                </a:solidFill>
              </a:rPr>
              <a:t>Spearman rho</a:t>
            </a:r>
            <a:r>
              <a:rPr lang="en-GB" sz="2400" dirty="0"/>
              <a:t>, which are rank-based correlation coefficients (non-parametric).</a:t>
            </a:r>
          </a:p>
        </p:txBody>
      </p:sp>
    </p:spTree>
    <p:extLst>
      <p:ext uri="{BB962C8B-B14F-4D97-AF65-F5344CB8AC3E}">
        <p14:creationId xmlns:p14="http://schemas.microsoft.com/office/powerpoint/2010/main" val="922215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In the formulas below, </a:t>
            </a:r>
            <a:r>
              <a:rPr lang="en-GB" sz="2400" dirty="0">
                <a:solidFill>
                  <a:srgbClr val="92D050"/>
                </a:solidFill>
              </a:rPr>
              <a:t>x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92D050"/>
                </a:solidFill>
              </a:rPr>
              <a:t>y</a:t>
            </a:r>
            <a:r>
              <a:rPr lang="en-GB" sz="2400" dirty="0"/>
              <a:t> are two vectors of length </a:t>
            </a:r>
            <a:r>
              <a:rPr lang="en-GB" sz="2400" dirty="0">
                <a:solidFill>
                  <a:srgbClr val="92D050"/>
                </a:solidFill>
              </a:rPr>
              <a:t>n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92D050"/>
                </a:solidFill>
              </a:rPr>
              <a:t>mx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92D050"/>
                </a:solidFill>
              </a:rPr>
              <a:t>my</a:t>
            </a:r>
            <a:r>
              <a:rPr lang="en-GB" sz="2400" dirty="0"/>
              <a:t> corresponds to the means of </a:t>
            </a:r>
            <a:r>
              <a:rPr lang="en-GB" sz="2400" dirty="0">
                <a:solidFill>
                  <a:srgbClr val="92D050"/>
                </a:solidFill>
              </a:rPr>
              <a:t>x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92D050"/>
                </a:solidFill>
              </a:rPr>
              <a:t>y</a:t>
            </a:r>
            <a:r>
              <a:rPr lang="en-GB" sz="2400" dirty="0"/>
              <a:t>, respectively.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F6BE69-E4B5-374C-9A39-12F501916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87"/>
          <a:stretch/>
        </p:blipFill>
        <p:spPr>
          <a:xfrm>
            <a:off x="4971351" y="3309326"/>
            <a:ext cx="4037945" cy="93442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3404F7-9971-864A-A956-CF467670A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86" b="-2099"/>
          <a:stretch/>
        </p:blipFill>
        <p:spPr>
          <a:xfrm>
            <a:off x="4971350" y="4399571"/>
            <a:ext cx="4037945" cy="9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The Kendall correlation method measures the correspondence between the ranking of x and y variables. The total number of possible pairings of x with y observations is n(n−1)/2, where n is the size of x and y.</a:t>
            </a:r>
          </a:p>
          <a:p>
            <a:pPr marL="0" indent="0">
              <a:buNone/>
            </a:pPr>
            <a:r>
              <a:rPr lang="en-GB" sz="2400" dirty="0"/>
              <a:t>In the formula below, </a:t>
            </a:r>
            <a:r>
              <a:rPr lang="en-GB" sz="2400" dirty="0" err="1"/>
              <a:t>nc</a:t>
            </a:r>
            <a:r>
              <a:rPr lang="en-GB" sz="2400" dirty="0"/>
              <a:t> is total number of concordant pairs </a:t>
            </a:r>
            <a:r>
              <a:rPr lang="en-GB" sz="2400" dirty="0" err="1"/>
              <a:t>nd</a:t>
            </a:r>
            <a:r>
              <a:rPr lang="en-GB" sz="2400" dirty="0"/>
              <a:t> is total number of discordant pairs n is the size of x and y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1F0828-354F-3449-B232-89D917CF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351" y="4484239"/>
            <a:ext cx="2468086" cy="10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01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Beware of spurious correlations!</a:t>
            </a:r>
          </a:p>
          <a:p>
            <a:pPr marL="0" indent="0">
              <a:buNone/>
            </a:pPr>
            <a:r>
              <a:rPr lang="en-GB" sz="2400" dirty="0"/>
              <a:t>In statistics, a spurious relationship or spurious correlation is a mathematical relationship in which two or more events or variables are associated but not causally related, due to either coincidence or the presence of a certain third, unseen factor (referred to as a "common response variable", "confounding factor", or "lurking variable").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6146" name="Picture 2" descr="The Hidden Risk of AI and Big Data - KDnuggets">
            <a:extLst>
              <a:ext uri="{FF2B5EF4-FFF2-40B4-BE49-F238E27FC236}">
                <a16:creationId xmlns:a16="http://schemas.microsoft.com/office/drawing/2014/main" id="{AF602089-EBEC-3846-85C7-C293AB1F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428" y="3428999"/>
            <a:ext cx="4673997" cy="303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0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Linear regression is a very common approach to model the relationship between two interval/ratio variables.</a:t>
            </a:r>
          </a:p>
          <a:p>
            <a:pPr marL="0" indent="0">
              <a:buNone/>
            </a:pPr>
            <a:r>
              <a:rPr lang="en-GB" sz="2400" dirty="0"/>
              <a:t>The method assumes that there is a linear relationship between the dependent variable and the independent variable, and finds a best fit model for this relationship.</a:t>
            </a:r>
          </a:p>
          <a:p>
            <a:pPr marL="0" indent="0">
              <a:buNone/>
            </a:pPr>
            <a:r>
              <a:rPr lang="en-GB" sz="2400" dirty="0"/>
              <a:t>The outcome of linear regression includes estimating the intercept and the slope of the linear model.  </a:t>
            </a:r>
          </a:p>
          <a:p>
            <a:pPr marL="0" indent="0">
              <a:buNone/>
            </a:pPr>
            <a:r>
              <a:rPr lang="en-GB" sz="2400" dirty="0"/>
              <a:t>Linear regression can then be used as a predictive model, whereby the model can be used to predict a y value for any given x.  In practice, the model shouldn’t be used to predict values beyond the range of the x values used to develop the model.</a:t>
            </a:r>
          </a:p>
        </p:txBody>
      </p:sp>
    </p:spTree>
    <p:extLst>
      <p:ext uri="{BB962C8B-B14F-4D97-AF65-F5344CB8AC3E}">
        <p14:creationId xmlns:p14="http://schemas.microsoft.com/office/powerpoint/2010/main" val="113304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956AD9-D0AA-2D40-B78F-747C211C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51" y="406397"/>
            <a:ext cx="6297320" cy="435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9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Mathematically, a regression line assumes the form of </a:t>
            </a:r>
            <a:r>
              <a:rPr lang="en-GB" sz="2400" dirty="0">
                <a:solidFill>
                  <a:srgbClr val="92D050"/>
                </a:solidFill>
              </a:rPr>
              <a:t>y = </a:t>
            </a:r>
            <a:r>
              <a:rPr lang="en-GB" sz="2400" dirty="0" err="1">
                <a:solidFill>
                  <a:srgbClr val="92D050"/>
                </a:solidFill>
              </a:rPr>
              <a:t>ax</a:t>
            </a:r>
            <a:r>
              <a:rPr lang="en-GB" sz="2400" dirty="0">
                <a:solidFill>
                  <a:srgbClr val="92D050"/>
                </a:solidFill>
              </a:rPr>
              <a:t> + b</a:t>
            </a:r>
            <a:r>
              <a:rPr lang="en-GB" sz="2400" dirty="0"/>
              <a:t>, with </a:t>
            </a:r>
            <a:r>
              <a:rPr lang="en-GB" sz="2400" dirty="0">
                <a:solidFill>
                  <a:srgbClr val="92D050"/>
                </a:solidFill>
              </a:rPr>
              <a:t>a </a:t>
            </a:r>
            <a:r>
              <a:rPr lang="en-GB" sz="2400" dirty="0"/>
              <a:t>the intercept (the location where it intersects an axis) and </a:t>
            </a:r>
            <a:r>
              <a:rPr lang="en-GB" sz="2400" dirty="0">
                <a:solidFill>
                  <a:srgbClr val="92D050"/>
                </a:solidFill>
              </a:rPr>
              <a:t>b</a:t>
            </a:r>
            <a:r>
              <a:rPr lang="en-GB" sz="2400" dirty="0"/>
              <a:t> the slope (the steepness of a line). </a:t>
            </a:r>
          </a:p>
          <a:p>
            <a:pPr marL="0" indent="0">
              <a:buNone/>
            </a:pPr>
            <a:r>
              <a:rPr lang="en-GB" sz="2400"/>
              <a:t>Both can </a:t>
            </a:r>
            <a:r>
              <a:rPr lang="en-GB" sz="2400" dirty="0"/>
              <a:t>be used to estimate an average rate of change. The greater the magnitude of the slope, the steeper the line and the greater the rate of change.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B4F1AF-87F2-FE46-920F-48DBCCF1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51" y="406397"/>
            <a:ext cx="6297320" cy="435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079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If the independent variable were of nominal type, then the linear regression would become a </a:t>
            </a:r>
            <a:r>
              <a:rPr lang="en-GB" sz="2400" dirty="0">
                <a:solidFill>
                  <a:srgbClr val="92D050"/>
                </a:solidFill>
              </a:rPr>
              <a:t>one-way analysis of variance!!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Indeed, in R, the same syntax can be used to perform both ANOVA and linear regression!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552BAF-F95F-AA45-AF36-B7DE8ADE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51" y="1855073"/>
            <a:ext cx="6239139" cy="339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7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Assessing model assumptions: formal tests to assess normality of residuals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There are formal tests to assess the normality of residuals. </a:t>
            </a:r>
          </a:p>
          <a:p>
            <a:pPr marL="0" indent="0">
              <a:buNone/>
            </a:pPr>
            <a:r>
              <a:rPr lang="en-GB" sz="2400" dirty="0"/>
              <a:t>Common tests include </a:t>
            </a:r>
            <a:r>
              <a:rPr lang="en-GB" sz="2400" dirty="0">
                <a:solidFill>
                  <a:srgbClr val="92D050"/>
                </a:solidFill>
              </a:rPr>
              <a:t>Shapiro-Wilk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92D050"/>
                </a:solidFill>
              </a:rPr>
              <a:t>Anderson–Darling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92D050"/>
                </a:solidFill>
              </a:rPr>
              <a:t>Kolmogorov–Smirnov</a:t>
            </a:r>
            <a:r>
              <a:rPr lang="en-GB" sz="2400" dirty="0"/>
              <a:t>, and </a:t>
            </a:r>
            <a:r>
              <a:rPr lang="en-GB" sz="2400" dirty="0">
                <a:solidFill>
                  <a:srgbClr val="92D050"/>
                </a:solidFill>
              </a:rPr>
              <a:t>D’Agostino–Pearson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r>
              <a:rPr lang="en-GB" sz="2400" dirty="0"/>
              <a:t>Their results are dependent on sample size. </a:t>
            </a:r>
          </a:p>
          <a:p>
            <a:pPr marL="0" indent="0">
              <a:buNone/>
            </a:pPr>
            <a:r>
              <a:rPr lang="en-GB" sz="2400" dirty="0"/>
              <a:t>When the sample size is large, the tests may indicate a statistically significant departure from normality, even if that departure is small.</a:t>
            </a:r>
          </a:p>
          <a:p>
            <a:pPr marL="0" indent="0">
              <a:buNone/>
            </a:pPr>
            <a:r>
              <a:rPr lang="en-GB" sz="2400" dirty="0"/>
              <a:t>When sample sizes are small, they won’t detect departures from normality!!</a:t>
            </a:r>
          </a:p>
        </p:txBody>
      </p:sp>
    </p:spTree>
    <p:extLst>
      <p:ext uri="{BB962C8B-B14F-4D97-AF65-F5344CB8AC3E}">
        <p14:creationId xmlns:p14="http://schemas.microsoft.com/office/powerpoint/2010/main" val="12767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one-way ANOVA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416089" y="2097129"/>
            <a:ext cx="3866927" cy="23063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12397-688F-474C-B4E7-34AE976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8" y="1565183"/>
            <a:ext cx="6723185" cy="37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11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Assessing model assumptions: formal tests to assess normality of residuals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92D050"/>
                </a:solidFill>
              </a:rPr>
              <a:t>Skewness and kurtosis</a:t>
            </a:r>
          </a:p>
          <a:p>
            <a:pPr marL="0" indent="0">
              <a:buNone/>
            </a:pPr>
            <a:endParaRPr lang="en-GB" sz="2400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GB" sz="2400" dirty="0"/>
              <a:t>There are no definitive guidelines as to what range of skew or kurtosis are acceptable for considering residuals to be normally distributed. </a:t>
            </a:r>
          </a:p>
          <a:p>
            <a:pPr marL="0" indent="0">
              <a:buNone/>
            </a:pPr>
            <a:r>
              <a:rPr lang="en-GB" sz="2400" dirty="0"/>
              <a:t>If we were forced to give advice for skewness calculations, be cautious if the absolute value is &gt; 0.5, and consider it not normally distributed if the absolute value is &gt; 1.0.</a:t>
            </a:r>
          </a:p>
          <a:p>
            <a:pPr marL="0" indent="0">
              <a:buNone/>
            </a:pPr>
            <a:r>
              <a:rPr lang="en-GB" sz="2400" dirty="0"/>
              <a:t>Some authors use 2.0 as a cut-off for normality, and others use a higher limit for kurtosis.</a:t>
            </a:r>
          </a:p>
        </p:txBody>
      </p:sp>
    </p:spTree>
    <p:extLst>
      <p:ext uri="{BB962C8B-B14F-4D97-AF65-F5344CB8AC3E}">
        <p14:creationId xmlns:p14="http://schemas.microsoft.com/office/powerpoint/2010/main" val="3144933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Assessing model assumptions: formal tests to assess normality of residuals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Usually, the best method to see if model residuals meet the assumptions of normal distribution and homoscedasticity are to plot them and inspect the plots visually.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3EDC72B-E2C0-534B-BA86-FF528CD1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51" y="2155854"/>
            <a:ext cx="4121674" cy="200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718417C6-88F0-2F43-AC0F-58C5CBCB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51" y="4506927"/>
            <a:ext cx="3509722" cy="20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008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Assessing model assumptions: formal tests to assess normality of residuals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Patterns in the plot of residuals versus fitted values can indicate a lack of homoscedasticity or that errors are not independent of fitted values.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AF00FE4-6F51-D24B-ACCB-0CAD518D35EF}"/>
              </a:ext>
            </a:extLst>
          </p:cNvPr>
          <p:cNvGrpSpPr/>
          <p:nvPr/>
        </p:nvGrpSpPr>
        <p:grpSpPr>
          <a:xfrm>
            <a:off x="4813965" y="1612538"/>
            <a:ext cx="6888923" cy="4999276"/>
            <a:chOff x="4981911" y="1612538"/>
            <a:chExt cx="6888923" cy="4999276"/>
          </a:xfrm>
        </p:grpSpPr>
        <p:pic>
          <p:nvPicPr>
            <p:cNvPr id="11" name="Picture 6" descr="image">
              <a:extLst>
                <a:ext uri="{FF2B5EF4-FFF2-40B4-BE49-F238E27FC236}">
                  <a16:creationId xmlns:a16="http://schemas.microsoft.com/office/drawing/2014/main" id="{E32FB64C-11C3-F64F-AB28-BD16F1760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526" y="2045862"/>
              <a:ext cx="3152775" cy="191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9C177B6D-AE74-364A-8B42-ADF634406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059" y="2045862"/>
              <a:ext cx="3152775" cy="191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image">
              <a:extLst>
                <a:ext uri="{FF2B5EF4-FFF2-40B4-BE49-F238E27FC236}">
                  <a16:creationId xmlns:a16="http://schemas.microsoft.com/office/drawing/2014/main" id="{906EE78A-6BB3-5E48-A2A0-FDACFC13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526" y="4673786"/>
              <a:ext cx="3152775" cy="1938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">
              <a:extLst>
                <a:ext uri="{FF2B5EF4-FFF2-40B4-BE49-F238E27FC236}">
                  <a16:creationId xmlns:a16="http://schemas.microsoft.com/office/drawing/2014/main" id="{2361B7BF-A7E9-DC45-A570-E6A0F05AF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059" y="4674589"/>
              <a:ext cx="3151469" cy="193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24CDD1E-C94E-3045-9802-B5F44E1E3D10}"/>
                </a:ext>
              </a:extLst>
            </p:cNvPr>
            <p:cNvSpPr/>
            <p:nvPr/>
          </p:nvSpPr>
          <p:spPr>
            <a:xfrm>
              <a:off x="4981911" y="1612538"/>
              <a:ext cx="34360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ABF5E"/>
                  </a:solidFill>
                  <a:effectLst/>
                  <a:uLnTx/>
                  <a:uFillTx/>
                  <a:latin typeface="Tw Cen MT Condensed" panose="020B0606020104020203"/>
                  <a:ea typeface="+mn-ea"/>
                  <a:cs typeface="+mn-cs"/>
                </a:rPr>
                <a:t>Normally distributed and homoscedastic</a:t>
              </a:r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21C428E5-97F5-6B42-B7F5-0C5F18CC118B}"/>
                </a:ext>
              </a:extLst>
            </p:cNvPr>
            <p:cNvSpPr/>
            <p:nvPr/>
          </p:nvSpPr>
          <p:spPr>
            <a:xfrm>
              <a:off x="8718059" y="1612538"/>
              <a:ext cx="30257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ABF5E"/>
                  </a:solidFill>
                  <a:effectLst/>
                  <a:uLnTx/>
                  <a:uFillTx/>
                  <a:latin typeface="Tw Cen MT Condensed" panose="020B0606020104020203"/>
                  <a:ea typeface="+mn-ea"/>
                  <a:cs typeface="+mn-cs"/>
                </a:rPr>
                <a:t>Non-normal distribution of residuals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90B8B6E-5CF6-C342-8EC0-4AFF48BAF571}"/>
                </a:ext>
              </a:extLst>
            </p:cNvPr>
            <p:cNvSpPr/>
            <p:nvPr/>
          </p:nvSpPr>
          <p:spPr>
            <a:xfrm>
              <a:off x="5093938" y="4317058"/>
              <a:ext cx="31527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ABF5E"/>
                  </a:solidFill>
                  <a:effectLst/>
                  <a:uLnTx/>
                  <a:uFillTx/>
                  <a:latin typeface="Tw Cen MT Condensed" panose="020B0606020104020203"/>
                  <a:ea typeface="+mn-ea"/>
                  <a:cs typeface="+mn-cs"/>
                </a:rPr>
                <a:t>Not independent of the fitted values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502522C6-69EA-CE44-A1D8-CEADDDE75527}"/>
                </a:ext>
              </a:extLst>
            </p:cNvPr>
            <p:cNvSpPr/>
            <p:nvPr/>
          </p:nvSpPr>
          <p:spPr>
            <a:xfrm>
              <a:off x="9513449" y="4317058"/>
              <a:ext cx="15606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ABF5E"/>
                  </a:solidFill>
                  <a:effectLst/>
                  <a:uLnTx/>
                  <a:uFillTx/>
                  <a:latin typeface="Tw Cen MT Condensed" panose="020B0606020104020203"/>
                  <a:ea typeface="+mn-ea"/>
                  <a:cs typeface="+mn-cs"/>
                </a:rPr>
                <a:t>Heteroscedasticity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89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one-way ANOVA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 one-way analysis of variance (ANOVA) is like an independent t-test, except that it can compare more than two groups.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92D050"/>
                </a:solidFill>
              </a:rPr>
              <a:t>Appropriate data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One-way data.  That is, one measurement variable in two or more groups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Dependent variable is interval/ratio, and is continuous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Independent variable is a factor with two or more levels (two or more groups)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Residuals are normally distributed (moderate deviation from normally-distributed residuals is permissible)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Groups have the same variance (homoscedasticity)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Observations among groups are independent.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rgbClr val="92D050"/>
                </a:solidFill>
              </a:rPr>
              <a:t>Hypotheses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Null hypothesis:  The means of the measurement variable for each group are equal.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2600" dirty="0"/>
              <a:t>Alternative hypothesis (two-sided): The means of the measurement variable for among groups are not equal.</a:t>
            </a:r>
          </a:p>
        </p:txBody>
      </p:sp>
    </p:spTree>
    <p:extLst>
      <p:ext uri="{BB962C8B-B14F-4D97-AF65-F5344CB8AC3E}">
        <p14:creationId xmlns:p14="http://schemas.microsoft.com/office/powerpoint/2010/main" val="3757796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one-way ANOVA w/blocks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92D050"/>
                </a:solidFill>
              </a:rPr>
              <a:t>Blocks</a:t>
            </a:r>
            <a:r>
              <a:rPr lang="en-US" sz="2600" dirty="0"/>
              <a:t> are used in an analysis of variance or similar models in order to account for suspected variation from factors other than the treatments or main independent variables being investigated.</a:t>
            </a:r>
          </a:p>
          <a:p>
            <a:pPr marL="0" indent="0">
              <a:buNone/>
            </a:pPr>
            <a:r>
              <a:rPr lang="en-US" sz="2600" dirty="0"/>
              <a:t>Traditionally, in agricultural experiments, plots would be arranged into blocks according to factors in the field that could not be controlled.</a:t>
            </a:r>
          </a:p>
          <a:p>
            <a:pPr marL="0" indent="0">
              <a:buNone/>
            </a:pPr>
            <a:r>
              <a:rPr lang="en-US" sz="2600" dirty="0"/>
              <a:t>The experiment might be designed in a randomized complete block design in which each block had a plot with each treatment.</a:t>
            </a:r>
          </a:p>
        </p:txBody>
      </p:sp>
    </p:spTree>
    <p:extLst>
      <p:ext uri="{BB962C8B-B14F-4D97-AF65-F5344CB8AC3E}">
        <p14:creationId xmlns:p14="http://schemas.microsoft.com/office/powerpoint/2010/main" val="197715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one-way ANOVA w/blocks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dirty="0">
                <a:solidFill>
                  <a:srgbClr val="92D050"/>
                </a:solidFill>
              </a:rPr>
              <a:t>Appropriate data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One-way data, with blocks.  That is, one measurement variable in two or more groups, where each group is also distributed among at least two blocks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Dependent variable is interval/ratio, and is continuous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Independent variable is a factor with two or more levels.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A second independent variable is a blocking factor variable with two or more levels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Residuals are normally distributed </a:t>
            </a:r>
            <a:r>
              <a:rPr lang="en-US" sz="4000" dirty="0"/>
              <a:t>(moderate deviation from normally-distributed residuals is permissible)</a:t>
            </a:r>
            <a:endParaRPr lang="en-US" sz="3800" dirty="0"/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Groups have the same variance (homoscedasticity)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Observations among groups are independent.</a:t>
            </a:r>
          </a:p>
          <a:p>
            <a:pPr marL="0" indent="0">
              <a:buNone/>
            </a:pPr>
            <a:r>
              <a:rPr lang="en-US" sz="2600" dirty="0"/>
              <a:t> </a:t>
            </a:r>
          </a:p>
          <a:p>
            <a:pPr marL="0" indent="0">
              <a:buNone/>
            </a:pPr>
            <a:r>
              <a:rPr lang="en-US" sz="4500" dirty="0">
                <a:solidFill>
                  <a:srgbClr val="92D050"/>
                </a:solidFill>
              </a:rPr>
              <a:t>Hypotheses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Null hypothesis:  The means of the measurement variable for each group are equal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Alternative hypothesis (two-sided): The means of the measurement variable for among groups are not equal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US" sz="3800" dirty="0"/>
              <a:t>An additional null hypothesis is tested for the effect of blocks: The means of the measurement variable for each block are equal</a:t>
            </a:r>
          </a:p>
        </p:txBody>
      </p:sp>
    </p:spTree>
    <p:extLst>
      <p:ext uri="{BB962C8B-B14F-4D97-AF65-F5344CB8AC3E}">
        <p14:creationId xmlns:p14="http://schemas.microsoft.com/office/powerpoint/2010/main" val="80254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one-way ANOVA w/random blocks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643467"/>
            <a:ext cx="6574112" cy="5571066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sz="4500" dirty="0"/>
              <a:t>Here, the analysis is done with a </a:t>
            </a:r>
            <a:r>
              <a:rPr lang="en-US" sz="4500" dirty="0">
                <a:solidFill>
                  <a:srgbClr val="92D050"/>
                </a:solidFill>
              </a:rPr>
              <a:t>mixed effects model</a:t>
            </a:r>
            <a:r>
              <a:rPr lang="en-US" sz="4500" dirty="0"/>
              <a:t>, with the treatments treated as a fixed effect and the blocks treated as a random effect.</a:t>
            </a:r>
          </a:p>
          <a:p>
            <a:pPr marL="0" indent="0">
              <a:buNone/>
            </a:pPr>
            <a:r>
              <a:rPr lang="en-US" sz="4500" dirty="0"/>
              <a:t> </a:t>
            </a:r>
          </a:p>
          <a:p>
            <a:pPr marL="0" indent="0">
              <a:buNone/>
            </a:pPr>
            <a:r>
              <a:rPr lang="en-US" sz="4500" dirty="0"/>
              <a:t>In analysis of variance, blocking variables are often treated as random variables.</a:t>
            </a:r>
          </a:p>
          <a:p>
            <a:pPr marL="0" indent="0">
              <a:buNone/>
            </a:pPr>
            <a:r>
              <a:rPr lang="en-US" sz="4500" dirty="0"/>
              <a:t>This is because the blocking variable represents a random selection of levels of that variable.</a:t>
            </a:r>
          </a:p>
          <a:p>
            <a:pPr marL="0" indent="0">
              <a:buNone/>
            </a:pPr>
            <a:endParaRPr lang="en-US" sz="4500" dirty="0"/>
          </a:p>
          <a:p>
            <a:pPr marL="0" indent="0">
              <a:buNone/>
            </a:pPr>
            <a:r>
              <a:rPr lang="en-US" sz="4500" dirty="0"/>
              <a:t>The analyst wants to take the effects of the blocking variable into account, but the identity of the specific levels of the blocks are not of interest.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60211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two-way ANoVA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GB" sz="2900" dirty="0"/>
              <a:t>A two-way </a:t>
            </a:r>
            <a:r>
              <a:rPr lang="en-GB" sz="2900" dirty="0" err="1"/>
              <a:t>anova</a:t>
            </a:r>
            <a:r>
              <a:rPr lang="en-GB" sz="2900" dirty="0"/>
              <a:t> can investigate the main effects of each of two independent factor variables, as well as the effect of the interaction of these variables.</a:t>
            </a:r>
          </a:p>
          <a:p>
            <a:r>
              <a:rPr lang="en-GB" sz="2900" dirty="0">
                <a:solidFill>
                  <a:srgbClr val="92D050"/>
                </a:solidFill>
              </a:rPr>
              <a:t>Appropriate data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Two-way data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Dependent variable is interval/ratio, and is continuous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Independent variables are a factor with two or more levels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Residuals are normally distributed (moderate deviation from normally-distributed residuals is permissible) 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Groups have the same variance (homoscedasticity)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Observations among groups are independent</a:t>
            </a:r>
          </a:p>
          <a:p>
            <a:r>
              <a:rPr lang="en-GB" sz="2900" dirty="0">
                <a:solidFill>
                  <a:srgbClr val="92D050"/>
                </a:solidFill>
              </a:rPr>
              <a:t>Hypotheses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Null hypothesis 1:  The means of the dependent variable for each group in the first independent variable are equal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Alternative hypothesis 1 (two-sided): The means of the dependent variable for each group in the first independent variable are not equal 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Similar hypotheses are considered for the other independent variable</a:t>
            </a:r>
          </a:p>
          <a:p>
            <a:pPr>
              <a:lnSpc>
                <a:spcPct val="100000"/>
              </a:lnSpc>
              <a:buFont typeface="Font di sistema regolare"/>
              <a:buChar char="→"/>
            </a:pPr>
            <a:r>
              <a:rPr lang="en-GB" sz="2400" dirty="0"/>
              <a:t>Similar hypotheses are considered for the interaction effect</a:t>
            </a:r>
          </a:p>
        </p:txBody>
      </p:sp>
    </p:spTree>
    <p:extLst>
      <p:ext uri="{BB962C8B-B14F-4D97-AF65-F5344CB8AC3E}">
        <p14:creationId xmlns:p14="http://schemas.microsoft.com/office/powerpoint/2010/main" val="3973572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repeated measure ANoVA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When an experimental design takes measurements on the same experimental unit over time, the analysis of the data must take into account the probability that measurements for a given experimental unit will be correlated in some way.</a:t>
            </a:r>
          </a:p>
          <a:p>
            <a:pPr marL="0" indent="0">
              <a:buNone/>
            </a:pPr>
            <a:r>
              <a:rPr lang="en-GB" sz="2400" dirty="0"/>
              <a:t>For example, if we were measuring calorie intake for students, we would expect that if one student had a higher intake at Time 1, that that student would have a higher intake others at Time 2, and so on.</a:t>
            </a:r>
          </a:p>
        </p:txBody>
      </p:sp>
    </p:spTree>
    <p:extLst>
      <p:ext uri="{BB962C8B-B14F-4D97-AF65-F5344CB8AC3E}">
        <p14:creationId xmlns:p14="http://schemas.microsoft.com/office/powerpoint/2010/main" val="1511863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2DC26D-8B9B-4CC1-B3CC-D3EA0FB16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5778D9-D1C0-453F-805D-F041571E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4989" b="4989"/>
          <a:stretch/>
        </p:blipFill>
        <p:spPr>
          <a:xfrm>
            <a:off x="20" y="0"/>
            <a:ext cx="121889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684437" cy="557106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correlation &amp; linear regression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B7ADC3-53A0-44F2-914A-78CADAF33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4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971371" y="246186"/>
            <a:ext cx="6574112" cy="64359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/>
              <a:t>Correlation and linear regression each explore the relationship between two quantitative variables. </a:t>
            </a:r>
          </a:p>
          <a:p>
            <a:pPr marL="0" indent="0">
              <a:buNone/>
            </a:pPr>
            <a:r>
              <a:rPr lang="en-GB" sz="2400" dirty="0"/>
              <a:t>Correlation determines if one variable varies systematically as another variable changes.  It does not specify that one variable is the dependent variable and the other is the independent variable.</a:t>
            </a:r>
          </a:p>
          <a:p>
            <a:pPr marL="0" indent="0">
              <a:buNone/>
            </a:pPr>
            <a:r>
              <a:rPr lang="en-GB" sz="2400" dirty="0"/>
              <a:t>The three forms of correlation presented here are Pearson, Kendall, and Spearman.  The test determining the p-value for Pearson correlation is a parametric test that assumes that data are bivariate normal.  Kendall and Spearman correlation use nonparametric tests. </a:t>
            </a:r>
          </a:p>
        </p:txBody>
      </p:sp>
    </p:spTree>
    <p:extLst>
      <p:ext uri="{BB962C8B-B14F-4D97-AF65-F5344CB8AC3E}">
        <p14:creationId xmlns:p14="http://schemas.microsoft.com/office/powerpoint/2010/main" val="342632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1658</Words>
  <Application>Microsoft Macintosh PowerPoint</Application>
  <PresentationFormat>Widescreen</PresentationFormat>
  <Paragraphs>174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Font di sistema regolare</vt:lpstr>
      <vt:lpstr>Tw Cen MT</vt:lpstr>
      <vt:lpstr>Tw Cen MT Condensed</vt:lpstr>
      <vt:lpstr>Wingdings 3</vt:lpstr>
      <vt:lpstr>Tema di Office</vt:lpstr>
      <vt:lpstr>Integrale</vt:lpstr>
      <vt:lpstr>Data analysis with R Bruno Bellisario, Phd</vt:lpstr>
      <vt:lpstr>one-way ANOVA</vt:lpstr>
      <vt:lpstr>one-way ANOVA</vt:lpstr>
      <vt:lpstr>one-way ANOVA w/blocks</vt:lpstr>
      <vt:lpstr>one-way ANOVA w/blocks</vt:lpstr>
      <vt:lpstr>one-way ANOVA w/random blocks</vt:lpstr>
      <vt:lpstr>two-way ANoVA</vt:lpstr>
      <vt:lpstr>repeated measure ANoVA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correlation &amp; linear regression</vt:lpstr>
      <vt:lpstr>Assessing model assumptions: formal tests to assess normality of residuals</vt:lpstr>
      <vt:lpstr>Assessing model assumptions: formal tests to assess normality of residuals</vt:lpstr>
      <vt:lpstr>Assessing model assumptions: formal tests to assess normality of residuals</vt:lpstr>
      <vt:lpstr>Assessing model assumptions: formal tests to assess normality of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with R Bruno Bellisario, Phd</dc:title>
  <dc:creator>bruno bellisario</dc:creator>
  <cp:lastModifiedBy>bruno bellisario</cp:lastModifiedBy>
  <cp:revision>5</cp:revision>
  <dcterms:created xsi:type="dcterms:W3CDTF">2021-05-15T15:20:46Z</dcterms:created>
  <dcterms:modified xsi:type="dcterms:W3CDTF">2021-05-19T16:55:49Z</dcterms:modified>
</cp:coreProperties>
</file>